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
  </p:notesMasterIdLst>
  <p:sldIdLst>
    <p:sldId id="861" r:id="rId2"/>
    <p:sldId id="1339" r:id="rId3"/>
    <p:sldId id="1337" r:id="rId4"/>
    <p:sldId id="1340" r:id="rId5"/>
  </p:sldIdLst>
  <p:sldSz cx="9144000" cy="5715000" type="screen16x10"/>
  <p:notesSz cx="6724650" cy="9866313"/>
  <p:embeddedFontLst>
    <p:embeddedFont>
      <p:font typeface="Calibri" panose="020F0502020204030204" pitchFamily="34" charset="0"/>
      <p:regular r:id="rId7"/>
      <p:bold r:id="rId8"/>
      <p:italic r:id="rId9"/>
      <p:boldItalic r:id="rId10"/>
    </p:embeddedFont>
    <p:embeddedFont>
      <p:font typeface="Comic Sans MS" panose="030F0902030302020204" pitchFamily="66" charset="0"/>
      <p:regular r:id="rId11"/>
    </p:embeddedFont>
  </p:embeddedFontLst>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FF66"/>
    <a:srgbClr val="FF40FF"/>
    <a:srgbClr val="FF965E"/>
    <a:srgbClr val="78E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3" autoAdjust="0"/>
    <p:restoredTop sz="88402" autoAdjust="0"/>
  </p:normalViewPr>
  <p:slideViewPr>
    <p:cSldViewPr>
      <p:cViewPr varScale="1">
        <p:scale>
          <a:sx n="103" d="100"/>
          <a:sy n="103" d="100"/>
        </p:scale>
        <p:origin x="184" y="168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11/16/23</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10"/>
          </p:nvPr>
        </p:nvSpPr>
        <p:spPr/>
        <p:txBody>
          <a:bodyPr/>
          <a:lstStyle/>
          <a:p>
            <a:fld id="{3F6008AE-3493-5D48-A245-434CAFCA04E8}" type="slidenum">
              <a:rPr lang="en-US" smtClean="0"/>
              <a:pPr/>
              <a:t>1</a:t>
            </a:fld>
            <a:endParaRPr lang="en-US" dirty="0"/>
          </a:p>
        </p:txBody>
      </p:sp>
    </p:spTree>
    <p:extLst>
      <p:ext uri="{BB962C8B-B14F-4D97-AF65-F5344CB8AC3E}">
        <p14:creationId xmlns:p14="http://schemas.microsoft.com/office/powerpoint/2010/main" val="131474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2</a:t>
            </a:fld>
            <a:endParaRPr lang="en-US" dirty="0"/>
          </a:p>
        </p:txBody>
      </p:sp>
    </p:spTree>
    <p:extLst>
      <p:ext uri="{BB962C8B-B14F-4D97-AF65-F5344CB8AC3E}">
        <p14:creationId xmlns:p14="http://schemas.microsoft.com/office/powerpoint/2010/main" val="311730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3</a:t>
            </a:fld>
            <a:endParaRPr lang="en-US" dirty="0"/>
          </a:p>
        </p:txBody>
      </p:sp>
    </p:spTree>
    <p:extLst>
      <p:ext uri="{BB962C8B-B14F-4D97-AF65-F5344CB8AC3E}">
        <p14:creationId xmlns:p14="http://schemas.microsoft.com/office/powerpoint/2010/main" val="388139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4</a:t>
            </a:fld>
            <a:endParaRPr lang="en-US" dirty="0"/>
          </a:p>
        </p:txBody>
      </p:sp>
    </p:spTree>
    <p:extLst>
      <p:ext uri="{BB962C8B-B14F-4D97-AF65-F5344CB8AC3E}">
        <p14:creationId xmlns:p14="http://schemas.microsoft.com/office/powerpoint/2010/main" val="261193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481236"/>
            <a:ext cx="9144000" cy="4099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mn-lt"/>
                <a:ea typeface="+mn-ea"/>
                <a:cs typeface="+mn-cs"/>
              </a:rPr>
              <a:t>Luke  9:46-56</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i="1" kern="0" dirty="0">
                <a:solidFill>
                  <a:srgbClr val="FFFF00"/>
                </a:solidFill>
                <a:latin typeface="Times New Roman" panose="02020603050405020304" pitchFamily="18" charset="0"/>
                <a:ea typeface="+mn-ea"/>
                <a:cs typeface="Times New Roman" panose="02020603050405020304" pitchFamily="18" charset="0"/>
              </a:rPr>
              <a:t>(English Standard Version)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p:txBody>
      </p:sp>
    </p:spTree>
    <p:extLst>
      <p:ext uri="{BB962C8B-B14F-4D97-AF65-F5344CB8AC3E}">
        <p14:creationId xmlns:p14="http://schemas.microsoft.com/office/powerpoint/2010/main" val="56144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5231369"/>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800" b="1" baseline="30000" dirty="0">
                <a:solidFill>
                  <a:srgbClr val="FFFFFF"/>
                </a:solidFill>
                <a:effectLst/>
                <a:latin typeface="Times New Roman" panose="02020603050405020304" pitchFamily="18" charset="0"/>
                <a:ea typeface="Times New Roman" panose="02020603050405020304" pitchFamily="18" charset="0"/>
              </a:rPr>
              <a:t>46 </a:t>
            </a:r>
            <a:r>
              <a:rPr lang="en-AU" sz="2800" dirty="0">
                <a:solidFill>
                  <a:srgbClr val="FFFFFF"/>
                </a:solidFill>
                <a:effectLst/>
                <a:latin typeface="Times New Roman" panose="02020603050405020304" pitchFamily="18" charset="0"/>
                <a:ea typeface="Times New Roman" panose="02020603050405020304" pitchFamily="18" charset="0"/>
              </a:rPr>
              <a:t>An argument arose among them as to which of them was the greatest.  </a:t>
            </a:r>
            <a:r>
              <a:rPr lang="en-AU" sz="2800" b="1" baseline="30000" dirty="0">
                <a:solidFill>
                  <a:srgbClr val="FFFFFF"/>
                </a:solidFill>
                <a:effectLst/>
                <a:latin typeface="Times New Roman" panose="02020603050405020304" pitchFamily="18" charset="0"/>
                <a:ea typeface="Times New Roman" panose="02020603050405020304" pitchFamily="18" charset="0"/>
              </a:rPr>
              <a:t>47 </a:t>
            </a:r>
            <a:r>
              <a:rPr lang="en-AU" sz="2800" dirty="0">
                <a:solidFill>
                  <a:srgbClr val="FFFFFF"/>
                </a:solidFill>
                <a:effectLst/>
                <a:latin typeface="Times New Roman" panose="02020603050405020304" pitchFamily="18" charset="0"/>
                <a:ea typeface="Times New Roman" panose="02020603050405020304" pitchFamily="18" charset="0"/>
              </a:rPr>
              <a:t>But Jesus, knowing the reasoning of their hearts, took a child and put him by his side </a:t>
            </a:r>
            <a:r>
              <a:rPr lang="en-AU" sz="2800" b="1" baseline="30000" dirty="0">
                <a:solidFill>
                  <a:srgbClr val="FFFFFF"/>
                </a:solidFill>
                <a:effectLst/>
                <a:latin typeface="Times New Roman" panose="02020603050405020304" pitchFamily="18" charset="0"/>
                <a:ea typeface="Times New Roman" panose="02020603050405020304" pitchFamily="18" charset="0"/>
              </a:rPr>
              <a:t>48 </a:t>
            </a:r>
            <a:r>
              <a:rPr lang="en-AU" sz="2800" dirty="0">
                <a:solidFill>
                  <a:srgbClr val="FFFFFF"/>
                </a:solidFill>
                <a:effectLst/>
                <a:latin typeface="Times New Roman" panose="02020603050405020304" pitchFamily="18" charset="0"/>
                <a:ea typeface="Times New Roman" panose="02020603050405020304" pitchFamily="18" charset="0"/>
              </a:rPr>
              <a:t>and said to them, “Whoever receives this child in my name receives me, and whoever receives me receives him who sent me.  For he who is least among you all is the one who is great.”  </a:t>
            </a:r>
          </a:p>
          <a:p>
            <a:pPr indent="152400">
              <a:lnSpc>
                <a:spcPct val="110000"/>
              </a:lnSpc>
              <a:spcAft>
                <a:spcPts val="1000"/>
              </a:spcAft>
            </a:pPr>
            <a:endParaRPr lang="en-AU" sz="1000" dirty="0">
              <a:effectLst/>
              <a:latin typeface="Calibri" panose="020F0502020204030204" pitchFamily="34" charset="0"/>
              <a:ea typeface="Times New Roman" panose="02020603050405020304" pitchFamily="18" charset="0"/>
            </a:endParaRPr>
          </a:p>
          <a:p>
            <a:pPr indent="152400">
              <a:lnSpc>
                <a:spcPct val="110000"/>
              </a:lnSpc>
              <a:spcAft>
                <a:spcPts val="1000"/>
              </a:spcAft>
            </a:pPr>
            <a:r>
              <a:rPr lang="en-AU" sz="2800" dirty="0">
                <a:solidFill>
                  <a:srgbClr val="FFFFFF"/>
                </a:solidFill>
                <a:effectLst/>
                <a:latin typeface="Times New Roman" panose="02020603050405020304" pitchFamily="18" charset="0"/>
                <a:ea typeface="Times New Roman" panose="02020603050405020304" pitchFamily="18" charset="0"/>
              </a:rPr>
              <a:t> </a:t>
            </a:r>
            <a:r>
              <a:rPr lang="en-AU" sz="2800" b="1" baseline="30000" dirty="0">
                <a:solidFill>
                  <a:srgbClr val="FFFFFF"/>
                </a:solidFill>
                <a:effectLst/>
                <a:latin typeface="Times New Roman" panose="02020603050405020304" pitchFamily="18" charset="0"/>
                <a:ea typeface="Times New Roman" panose="02020603050405020304" pitchFamily="18" charset="0"/>
              </a:rPr>
              <a:t>49 </a:t>
            </a:r>
            <a:r>
              <a:rPr lang="en-AU" sz="2800" dirty="0">
                <a:solidFill>
                  <a:srgbClr val="FFFFFF"/>
                </a:solidFill>
                <a:effectLst/>
                <a:latin typeface="Times New Roman" panose="02020603050405020304" pitchFamily="18" charset="0"/>
                <a:ea typeface="Times New Roman" panose="02020603050405020304" pitchFamily="18" charset="0"/>
              </a:rPr>
              <a:t>John answered, “Master, we saw someone casting out demons in your name, and we tried to stop him, because he does not follow with us.”  </a:t>
            </a:r>
            <a:r>
              <a:rPr lang="en-AU" sz="2800" b="1" baseline="30000" dirty="0">
                <a:solidFill>
                  <a:srgbClr val="FFFFFF"/>
                </a:solidFill>
                <a:effectLst/>
                <a:latin typeface="Times New Roman" panose="02020603050405020304" pitchFamily="18" charset="0"/>
                <a:ea typeface="Times New Roman" panose="02020603050405020304" pitchFamily="18" charset="0"/>
              </a:rPr>
              <a:t>50 </a:t>
            </a:r>
            <a:r>
              <a:rPr lang="en-AU" sz="2800" dirty="0">
                <a:solidFill>
                  <a:srgbClr val="FFFFFF"/>
                </a:solidFill>
                <a:effectLst/>
                <a:latin typeface="Times New Roman" panose="02020603050405020304" pitchFamily="18" charset="0"/>
                <a:ea typeface="Times New Roman" panose="02020603050405020304" pitchFamily="18" charset="0"/>
              </a:rPr>
              <a:t>But Jesus said to him, “Do not stop him, for the one who is not against you is for you.”</a:t>
            </a:r>
            <a:r>
              <a:rPr lang="en-AU" sz="2800" dirty="0">
                <a:effectLst/>
              </a:rPr>
              <a:t> </a:t>
            </a:r>
            <a:endParaRPr lang="en-AU"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74553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3320204"/>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400" b="1" baseline="30000" dirty="0">
                <a:solidFill>
                  <a:srgbClr val="FFFFFF"/>
                </a:solidFill>
                <a:effectLst/>
                <a:latin typeface="Times New Roman" panose="02020603050405020304" pitchFamily="18" charset="0"/>
                <a:ea typeface="Times New Roman" panose="02020603050405020304" pitchFamily="18" charset="0"/>
              </a:rPr>
              <a:t>51 </a:t>
            </a:r>
            <a:r>
              <a:rPr lang="en-AU" sz="2400" dirty="0">
                <a:solidFill>
                  <a:srgbClr val="FFFFFF"/>
                </a:solidFill>
                <a:effectLst/>
                <a:latin typeface="Times New Roman" panose="02020603050405020304" pitchFamily="18" charset="0"/>
                <a:ea typeface="Times New Roman" panose="02020603050405020304" pitchFamily="18" charset="0"/>
              </a:rPr>
              <a:t>When the days drew near for him to be taken up, he set his face to go to Jerusalem.  </a:t>
            </a:r>
            <a:r>
              <a:rPr lang="en-AU" sz="2400" b="1" baseline="30000" dirty="0">
                <a:solidFill>
                  <a:srgbClr val="FFFFFF"/>
                </a:solidFill>
                <a:effectLst/>
                <a:latin typeface="Times New Roman" panose="02020603050405020304" pitchFamily="18" charset="0"/>
                <a:ea typeface="Times New Roman" panose="02020603050405020304" pitchFamily="18" charset="0"/>
              </a:rPr>
              <a:t>52 </a:t>
            </a:r>
            <a:r>
              <a:rPr lang="en-AU" sz="2400" dirty="0">
                <a:solidFill>
                  <a:srgbClr val="FFFFFF"/>
                </a:solidFill>
                <a:effectLst/>
                <a:latin typeface="Times New Roman" panose="02020603050405020304" pitchFamily="18" charset="0"/>
                <a:ea typeface="Times New Roman" panose="02020603050405020304" pitchFamily="18" charset="0"/>
              </a:rPr>
              <a:t>And he sent messengers ahead of him, who went and entered a village of the Samaritans, to make preparations for him.  </a:t>
            </a:r>
            <a:r>
              <a:rPr lang="en-AU" sz="2400" b="1" baseline="30000" dirty="0">
                <a:solidFill>
                  <a:srgbClr val="FFFFFF"/>
                </a:solidFill>
                <a:effectLst/>
                <a:latin typeface="Times New Roman" panose="02020603050405020304" pitchFamily="18" charset="0"/>
                <a:ea typeface="Times New Roman" panose="02020603050405020304" pitchFamily="18" charset="0"/>
              </a:rPr>
              <a:t>53 </a:t>
            </a:r>
            <a:r>
              <a:rPr lang="en-AU" sz="2400" dirty="0">
                <a:solidFill>
                  <a:srgbClr val="FFFFFF"/>
                </a:solidFill>
                <a:effectLst/>
                <a:latin typeface="Times New Roman" panose="02020603050405020304" pitchFamily="18" charset="0"/>
                <a:ea typeface="Times New Roman" panose="02020603050405020304" pitchFamily="18" charset="0"/>
              </a:rPr>
              <a:t>But the people did not receive him, because his face was set toward Jerusalem.  </a:t>
            </a:r>
            <a:r>
              <a:rPr lang="en-AU" sz="2400" b="1" baseline="30000" dirty="0">
                <a:solidFill>
                  <a:srgbClr val="FFFFFF"/>
                </a:solidFill>
                <a:effectLst/>
                <a:latin typeface="Times New Roman" panose="02020603050405020304" pitchFamily="18" charset="0"/>
                <a:ea typeface="Times New Roman" panose="02020603050405020304" pitchFamily="18" charset="0"/>
              </a:rPr>
              <a:t>54 </a:t>
            </a:r>
            <a:r>
              <a:rPr lang="en-AU" sz="2400" dirty="0">
                <a:solidFill>
                  <a:srgbClr val="FFFFFF"/>
                </a:solidFill>
                <a:effectLst/>
                <a:latin typeface="Times New Roman" panose="02020603050405020304" pitchFamily="18" charset="0"/>
                <a:ea typeface="Times New Roman" panose="02020603050405020304" pitchFamily="18" charset="0"/>
              </a:rPr>
              <a:t>And when his disciples James and John saw it, they said, “Lord, do you want us to tell fire to come down from heaven and consume them?”  </a:t>
            </a:r>
            <a:r>
              <a:rPr lang="en-AU" sz="2400" b="1" baseline="30000" dirty="0">
                <a:solidFill>
                  <a:srgbClr val="FFFFFF"/>
                </a:solidFill>
                <a:effectLst/>
                <a:latin typeface="Times New Roman" panose="02020603050405020304" pitchFamily="18" charset="0"/>
                <a:ea typeface="Times New Roman" panose="02020603050405020304" pitchFamily="18" charset="0"/>
              </a:rPr>
              <a:t>55 </a:t>
            </a:r>
            <a:r>
              <a:rPr lang="en-AU" sz="2400" dirty="0">
                <a:solidFill>
                  <a:srgbClr val="FFFFFF"/>
                </a:solidFill>
                <a:effectLst/>
                <a:latin typeface="Times New Roman" panose="02020603050405020304" pitchFamily="18" charset="0"/>
                <a:ea typeface="Times New Roman" panose="02020603050405020304" pitchFamily="18" charset="0"/>
              </a:rPr>
              <a:t>But he turned and rebuked them.  </a:t>
            </a:r>
            <a:r>
              <a:rPr lang="en-AU" sz="2400" b="1" baseline="30000" dirty="0">
                <a:solidFill>
                  <a:srgbClr val="FFFFFF"/>
                </a:solidFill>
                <a:effectLst/>
                <a:latin typeface="Times New Roman" panose="02020603050405020304" pitchFamily="18" charset="0"/>
                <a:ea typeface="Times New Roman" panose="02020603050405020304" pitchFamily="18" charset="0"/>
              </a:rPr>
              <a:t>56 </a:t>
            </a:r>
            <a:r>
              <a:rPr lang="en-AU" sz="2400" dirty="0">
                <a:solidFill>
                  <a:srgbClr val="FFFFFF"/>
                </a:solidFill>
                <a:effectLst/>
                <a:latin typeface="Times New Roman" panose="02020603050405020304" pitchFamily="18" charset="0"/>
                <a:ea typeface="Times New Roman" panose="02020603050405020304" pitchFamily="18" charset="0"/>
              </a:rPr>
              <a:t>And they went on to another village. </a:t>
            </a:r>
            <a:endParaRPr lang="en-AU" sz="24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6447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0910813-6890-FE38-51F6-B7796EBC90EB}"/>
              </a:ext>
            </a:extLst>
          </p:cNvPr>
          <p:cNvSpPr txBox="1"/>
          <p:nvPr/>
        </p:nvSpPr>
        <p:spPr>
          <a:xfrm>
            <a:off x="0" y="1201316"/>
            <a:ext cx="4211960" cy="430887"/>
          </a:xfrm>
          <a:prstGeom prst="rect">
            <a:avLst/>
          </a:prstGeom>
          <a:noFill/>
          <a:ln w="19050">
            <a:noFill/>
          </a:ln>
        </p:spPr>
        <p:txBody>
          <a:bodyPr wrap="square" rtlCol="0">
            <a:spAutoFit/>
          </a:bodyPr>
          <a:lstStyle/>
          <a:p>
            <a:pPr marL="4763" indent="-4763" algn="ctr"/>
            <a:r>
              <a:rPr lang="en-AU" sz="2200" dirty="0">
                <a:solidFill>
                  <a:srgbClr val="FFFF00"/>
                </a:solidFill>
                <a:latin typeface="Times New Roman" panose="02020603050405020304" pitchFamily="18" charset="0"/>
                <a:cs typeface="Times New Roman" panose="02020603050405020304" pitchFamily="18" charset="0"/>
              </a:rPr>
              <a:t>Greatness and the Kingdom of God</a:t>
            </a:r>
          </a:p>
        </p:txBody>
      </p:sp>
      <p:sp>
        <p:nvSpPr>
          <p:cNvPr id="12" name="TextBox 11">
            <a:extLst>
              <a:ext uri="{FF2B5EF4-FFF2-40B4-BE49-F238E27FC236}">
                <a16:creationId xmlns:a16="http://schemas.microsoft.com/office/drawing/2014/main" id="{9BE99BC9-8C58-D458-2E7F-A5E7E9C0FAF1}"/>
              </a:ext>
            </a:extLst>
          </p:cNvPr>
          <p:cNvSpPr txBox="1"/>
          <p:nvPr/>
        </p:nvSpPr>
        <p:spPr>
          <a:xfrm>
            <a:off x="1259632" y="22910"/>
            <a:ext cx="7039373" cy="1200329"/>
          </a:xfrm>
          <a:prstGeom prst="rect">
            <a:avLst/>
          </a:prstGeom>
          <a:noFill/>
          <a:ln w="15875">
            <a:solidFill>
              <a:schemeClr val="bg1"/>
            </a:solid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A worldly consumer culture:</a:t>
            </a:r>
          </a:p>
          <a:p>
            <a:pPr marL="223838" indent="-22383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Church growth often through marketing an image of being the greatest;</a:t>
            </a:r>
          </a:p>
          <a:p>
            <a:pPr marL="223838" indent="-22383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“My church is better than your church...”</a:t>
            </a:r>
          </a:p>
          <a:p>
            <a:pPr marL="223838" indent="-22383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Danger of losing the “spreading Kingdom of God focus of the church”</a:t>
            </a:r>
          </a:p>
        </p:txBody>
      </p:sp>
      <p:sp>
        <p:nvSpPr>
          <p:cNvPr id="4" name="Text Box 4">
            <a:extLst>
              <a:ext uri="{FF2B5EF4-FFF2-40B4-BE49-F238E27FC236}">
                <a16:creationId xmlns:a16="http://schemas.microsoft.com/office/drawing/2014/main" id="{FCF2CB55-55E3-2C85-3FC7-C48D1C630DBA}"/>
              </a:ext>
            </a:extLst>
          </p:cNvPr>
          <p:cNvSpPr txBox="1">
            <a:spLocks noChangeArrowheads="1"/>
          </p:cNvSpPr>
          <p:nvPr/>
        </p:nvSpPr>
        <p:spPr bwMode="auto">
          <a:xfrm>
            <a:off x="1211128" y="2183364"/>
            <a:ext cx="5731035" cy="338554"/>
          </a:xfrm>
          <a:prstGeom prst="rect">
            <a:avLst/>
          </a:prstGeom>
          <a:solidFill>
            <a:schemeClr val="bg1"/>
          </a:solidFill>
          <a:ln w="9525">
            <a:noFill/>
            <a:miter lim="800000"/>
            <a:headEnd/>
            <a:tailEnd/>
          </a:ln>
        </p:spPr>
        <p:txBody>
          <a:bodyPr wrap="square">
            <a:prstTxWarp prst="textNoShape">
              <a:avLst/>
            </a:prstTxWarp>
            <a:spAutoFit/>
          </a:bodyPr>
          <a:lstStyle/>
          <a:p>
            <a:r>
              <a:rPr lang="en-AU" sz="1600"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For he who is least among you all is the one who is great.”</a:t>
            </a:r>
            <a:r>
              <a:rPr lang="en-AU" sz="1600" dirty="0"/>
              <a:t> </a:t>
            </a:r>
            <a:endParaRPr lang="en-US" sz="2000" dirty="0">
              <a:latin typeface="Comic Sans MS" panose="030F0902030302020204" pitchFamily="66" charset="0"/>
            </a:endParaRPr>
          </a:p>
        </p:txBody>
      </p:sp>
      <p:sp>
        <p:nvSpPr>
          <p:cNvPr id="2" name="TextBox 1">
            <a:extLst>
              <a:ext uri="{FF2B5EF4-FFF2-40B4-BE49-F238E27FC236}">
                <a16:creationId xmlns:a16="http://schemas.microsoft.com/office/drawing/2014/main" id="{6E58B27F-52B4-F9CB-DD97-D72568C82CC4}"/>
              </a:ext>
            </a:extLst>
          </p:cNvPr>
          <p:cNvSpPr txBox="1"/>
          <p:nvPr/>
        </p:nvSpPr>
        <p:spPr>
          <a:xfrm>
            <a:off x="395535" y="1561356"/>
            <a:ext cx="8729467" cy="646331"/>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To welcome the most lowly and unimportant (</a:t>
            </a:r>
            <a:r>
              <a:rPr lang="en-AU" u="sng" dirty="0">
                <a:solidFill>
                  <a:schemeClr val="bg1"/>
                </a:solidFill>
                <a:latin typeface="Times New Roman" panose="02020603050405020304" pitchFamily="18" charset="0"/>
                <a:cs typeface="Times New Roman" panose="02020603050405020304" pitchFamily="18" charset="0"/>
              </a:rPr>
              <a:t>in the Name of Jesus</a:t>
            </a:r>
            <a:r>
              <a:rPr lang="en-AU" dirty="0">
                <a:solidFill>
                  <a:schemeClr val="bg1"/>
                </a:solidFill>
                <a:latin typeface="Times New Roman" panose="02020603050405020304" pitchFamily="18" charset="0"/>
                <a:cs typeface="Times New Roman" panose="02020603050405020304" pitchFamily="18" charset="0"/>
              </a:rPr>
              <a:t>), is to welcome Jesus</a:t>
            </a:r>
          </a:p>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Our relationship with Jesus, changes how we value others</a:t>
            </a:r>
          </a:p>
        </p:txBody>
      </p:sp>
      <p:sp>
        <p:nvSpPr>
          <p:cNvPr id="3" name="TextBox 2">
            <a:extLst>
              <a:ext uri="{FF2B5EF4-FFF2-40B4-BE49-F238E27FC236}">
                <a16:creationId xmlns:a16="http://schemas.microsoft.com/office/drawing/2014/main" id="{1BB49A80-9B77-61B7-0EDE-AD1F412A636B}"/>
              </a:ext>
            </a:extLst>
          </p:cNvPr>
          <p:cNvSpPr txBox="1"/>
          <p:nvPr/>
        </p:nvSpPr>
        <p:spPr>
          <a:xfrm>
            <a:off x="28942" y="2460363"/>
            <a:ext cx="9115058"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Greatness isn’t about doing a stint in a lowly place – it’s about </a:t>
            </a:r>
            <a:r>
              <a:rPr lang="en-AU" u="sng" dirty="0">
                <a:solidFill>
                  <a:schemeClr val="bg1"/>
                </a:solidFill>
                <a:latin typeface="Times New Roman" panose="02020603050405020304" pitchFamily="18" charset="0"/>
                <a:cs typeface="Times New Roman" panose="02020603050405020304" pitchFamily="18" charset="0"/>
              </a:rPr>
              <a:t>being</a:t>
            </a:r>
            <a:r>
              <a:rPr lang="en-AU" dirty="0">
                <a:solidFill>
                  <a:schemeClr val="bg1"/>
                </a:solidFill>
                <a:latin typeface="Times New Roman" panose="02020603050405020304" pitchFamily="18" charset="0"/>
                <a:cs typeface="Times New Roman" panose="02020603050405020304" pitchFamily="18" charset="0"/>
              </a:rPr>
              <a:t> lowly (in humble service)</a:t>
            </a:r>
          </a:p>
        </p:txBody>
      </p:sp>
      <p:sp>
        <p:nvSpPr>
          <p:cNvPr id="5" name="Text Box 4">
            <a:extLst>
              <a:ext uri="{FF2B5EF4-FFF2-40B4-BE49-F238E27FC236}">
                <a16:creationId xmlns:a16="http://schemas.microsoft.com/office/drawing/2014/main" id="{CDA914C1-3B66-67B5-27D5-8F61DBF8528D}"/>
              </a:ext>
            </a:extLst>
          </p:cNvPr>
          <p:cNvSpPr txBox="1">
            <a:spLocks noChangeArrowheads="1"/>
          </p:cNvSpPr>
          <p:nvPr/>
        </p:nvSpPr>
        <p:spPr bwMode="auto">
          <a:xfrm>
            <a:off x="1128144" y="2829695"/>
            <a:ext cx="6205628" cy="338554"/>
          </a:xfrm>
          <a:prstGeom prst="rect">
            <a:avLst/>
          </a:prstGeom>
          <a:solidFill>
            <a:schemeClr val="bg1"/>
          </a:solidFill>
          <a:ln w="9525">
            <a:noFill/>
            <a:miter lim="800000"/>
            <a:headEnd/>
            <a:tailEnd/>
          </a:ln>
        </p:spPr>
        <p:txBody>
          <a:bodyPr wrap="square">
            <a:prstTxWarp prst="textNoShape">
              <a:avLst/>
            </a:prstTxWarp>
            <a:spAutoFit/>
          </a:bodyPr>
          <a:lstStyle/>
          <a:p>
            <a:r>
              <a:rPr lang="en-AU" sz="1600"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“Do not stop him, for the one who is not against you is for you.”</a:t>
            </a:r>
            <a:r>
              <a:rPr lang="en-AU" sz="1600" dirty="0"/>
              <a:t> </a:t>
            </a:r>
            <a:endParaRPr lang="en-US" sz="2000" dirty="0">
              <a:latin typeface="Comic Sans MS" panose="030F0902030302020204" pitchFamily="66" charset="0"/>
            </a:endParaRPr>
          </a:p>
        </p:txBody>
      </p:sp>
      <p:sp>
        <p:nvSpPr>
          <p:cNvPr id="6" name="TextBox 5">
            <a:extLst>
              <a:ext uri="{FF2B5EF4-FFF2-40B4-BE49-F238E27FC236}">
                <a16:creationId xmlns:a16="http://schemas.microsoft.com/office/drawing/2014/main" id="{5AA98A52-FBDE-6916-A830-1D1C3F4BD35E}"/>
              </a:ext>
            </a:extLst>
          </p:cNvPr>
          <p:cNvSpPr txBox="1"/>
          <p:nvPr/>
        </p:nvSpPr>
        <p:spPr>
          <a:xfrm>
            <a:off x="17925" y="3137901"/>
            <a:ext cx="9115058"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Kingdom of God is bigger than the Disciples and bigger than our church.</a:t>
            </a:r>
          </a:p>
        </p:txBody>
      </p:sp>
      <p:sp>
        <p:nvSpPr>
          <p:cNvPr id="7" name="TextBox 6">
            <a:extLst>
              <a:ext uri="{FF2B5EF4-FFF2-40B4-BE49-F238E27FC236}">
                <a16:creationId xmlns:a16="http://schemas.microsoft.com/office/drawing/2014/main" id="{2BCF42E6-7A91-FCC6-C26A-60F5B7DB289B}"/>
              </a:ext>
            </a:extLst>
          </p:cNvPr>
          <p:cNvSpPr txBox="1"/>
          <p:nvPr/>
        </p:nvSpPr>
        <p:spPr>
          <a:xfrm>
            <a:off x="1422646" y="3409539"/>
            <a:ext cx="5785120" cy="646331"/>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Any person working </a:t>
            </a:r>
            <a:r>
              <a:rPr lang="en-AU" b="1" dirty="0">
                <a:solidFill>
                  <a:srgbClr val="FFFF00"/>
                </a:solidFill>
                <a:latin typeface="Times New Roman" panose="02020603050405020304" pitchFamily="18" charset="0"/>
                <a:cs typeface="Times New Roman" panose="02020603050405020304" pitchFamily="18" charset="0"/>
              </a:rPr>
              <a:t>for</a:t>
            </a:r>
            <a:r>
              <a:rPr lang="en-AU" dirty="0">
                <a:solidFill>
                  <a:srgbClr val="FFFF00"/>
                </a:solidFill>
                <a:latin typeface="Times New Roman" panose="02020603050405020304" pitchFamily="18" charset="0"/>
                <a:cs typeface="Times New Roman" panose="02020603050405020304" pitchFamily="18" charset="0"/>
              </a:rPr>
              <a:t> the Kingdom, and not against the ministry of other Disciples of Jesus, are part of the one vine.</a:t>
            </a:r>
          </a:p>
        </p:txBody>
      </p:sp>
      <p:sp>
        <p:nvSpPr>
          <p:cNvPr id="8" name="TextBox 7">
            <a:extLst>
              <a:ext uri="{FF2B5EF4-FFF2-40B4-BE49-F238E27FC236}">
                <a16:creationId xmlns:a16="http://schemas.microsoft.com/office/drawing/2014/main" id="{55718878-A69B-A16D-7A9F-A987558AB825}"/>
              </a:ext>
            </a:extLst>
          </p:cNvPr>
          <p:cNvSpPr txBox="1"/>
          <p:nvPr/>
        </p:nvSpPr>
        <p:spPr>
          <a:xfrm>
            <a:off x="61266" y="4017657"/>
            <a:ext cx="9071717" cy="1200329"/>
          </a:xfrm>
          <a:prstGeom prst="rect">
            <a:avLst/>
          </a:prstGeom>
          <a:noFill/>
          <a:ln w="15875">
            <a:solidFill>
              <a:schemeClr val="bg1"/>
            </a:solid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A Kingdom-focused Church:</a:t>
            </a:r>
          </a:p>
          <a:p>
            <a:pPr marL="223838" indent="-22383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Not slick marketing (the lowly are great);     Not numbers;     Not bleeding other churches</a:t>
            </a:r>
          </a:p>
          <a:p>
            <a:pPr marL="223838" indent="-22383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Recognises themselves as the lowly;    Welcomes the lowly;</a:t>
            </a:r>
          </a:p>
          <a:p>
            <a:pPr marL="223838" indent="-22383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Serves the Lord humbly;     Proclaims the glorious unchanging Gospel of Jesus</a:t>
            </a:r>
          </a:p>
        </p:txBody>
      </p:sp>
      <p:sp>
        <p:nvSpPr>
          <p:cNvPr id="9" name="TextBox 8">
            <a:extLst>
              <a:ext uri="{FF2B5EF4-FFF2-40B4-BE49-F238E27FC236}">
                <a16:creationId xmlns:a16="http://schemas.microsoft.com/office/drawing/2014/main" id="{FE0BCD8C-6342-97BF-F7A9-D64A82ABBCB4}"/>
              </a:ext>
            </a:extLst>
          </p:cNvPr>
          <p:cNvSpPr txBox="1"/>
          <p:nvPr/>
        </p:nvSpPr>
        <p:spPr>
          <a:xfrm>
            <a:off x="23504" y="5243848"/>
            <a:ext cx="9120496"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No retaliation.      In the lowliness of rejection (for the sake of Jesus), we are great</a:t>
            </a:r>
          </a:p>
        </p:txBody>
      </p:sp>
    </p:spTree>
    <p:extLst>
      <p:ext uri="{BB962C8B-B14F-4D97-AF65-F5344CB8AC3E}">
        <p14:creationId xmlns:p14="http://schemas.microsoft.com/office/powerpoint/2010/main" val="106559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bg/>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uiExpand="1" build="p" animBg="1"/>
      <p:bldP spid="4" grpId="0" animBg="1"/>
      <p:bldP spid="2" grpId="0" build="p"/>
      <p:bldP spid="3" grpId="0" build="p"/>
      <p:bldP spid="5" grpId="0" animBg="1"/>
      <p:bldP spid="6" grpId="0" build="p"/>
      <p:bldP spid="7" grpId="0"/>
      <p:bldP spid="8" grpId="0" uiExpand="1" build="p" animBg="1"/>
      <p:bldP spid="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168971</TotalTime>
  <Words>488</Words>
  <Application>Microsoft Macintosh PowerPoint</Application>
  <PresentationFormat>On-screen Show (16:10)</PresentationFormat>
  <Paragraphs>32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Arial</vt:lpstr>
      <vt:lpstr>Comic Sans MS</vt:lpstr>
      <vt:lpstr>Times New Roman</vt:lpstr>
      <vt:lpstr>Default Design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2569</cp:revision>
  <cp:lastPrinted>2023-11-16T02:18:14Z</cp:lastPrinted>
  <dcterms:created xsi:type="dcterms:W3CDTF">2016-11-04T06:28:01Z</dcterms:created>
  <dcterms:modified xsi:type="dcterms:W3CDTF">2023-11-16T02:19:35Z</dcterms:modified>
</cp:coreProperties>
</file>